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ira Sans" panose="020B0503050000020004" pitchFamily="34" charset="0"/>
      <p:regular r:id="rId17"/>
      <p:bold r:id="rId18"/>
    </p:embeddedFont>
    <p:embeddedFont>
      <p:font typeface="Inconsolata Bold" pitchFamily="1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01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AI-Based Pneumonia Diagnosis from Chest X-Ray Images Using Deep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Course: MS-AI | Subject: Machine Learning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Instructor: Sir Talha Nadeem | Student: Adeel Rehan | Semester: Fall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16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Limitations, Future Work &amp;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39352"/>
            <a:ext cx="7556421" cy="5108496"/>
          </a:xfrm>
          <a:prstGeom prst="roundRect">
            <a:avLst>
              <a:gd name="adj" fmla="val 666"/>
            </a:avLst>
          </a:prstGeom>
          <a:solidFill>
            <a:srgbClr val="433550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439352"/>
            <a:ext cx="3778210" cy="2917150"/>
          </a:xfrm>
          <a:prstGeom prst="roundRect">
            <a:avLst>
              <a:gd name="adj" fmla="val 1166"/>
            </a:avLst>
          </a:prstGeom>
          <a:solidFill>
            <a:srgbClr val="433550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2666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156585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Binary classification only.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3598783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Limited dataset size.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4040981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clinical validation yet.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572000" y="2439352"/>
            <a:ext cx="3778210" cy="2917150"/>
          </a:xfrm>
          <a:prstGeom prst="rect">
            <a:avLst/>
          </a:prstGeom>
          <a:solidFill>
            <a:srgbClr val="433550"/>
          </a:solidFill>
          <a:ln/>
        </p:spPr>
      </p:sp>
      <p:sp>
        <p:nvSpPr>
          <p:cNvPr id="11" name="Shape 8"/>
          <p:cNvSpPr/>
          <p:nvPr/>
        </p:nvSpPr>
        <p:spPr>
          <a:xfrm>
            <a:off x="4572000" y="2439352"/>
            <a:ext cx="30480" cy="291715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2" name="Text 9"/>
          <p:cNvSpPr/>
          <p:nvPr/>
        </p:nvSpPr>
        <p:spPr>
          <a:xfrm>
            <a:off x="4798814" y="2666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798814" y="3156585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Multi-class lung disease detection.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798814" y="3961686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Utilize larger datasets.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798814" y="4403884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Explainable AI (Grad-CAM).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356503"/>
            <a:ext cx="7556421" cy="2191345"/>
          </a:xfrm>
          <a:prstGeom prst="rect">
            <a:avLst/>
          </a:prstGeom>
          <a:solidFill>
            <a:srgbClr val="433550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356503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8" name="Text 15"/>
          <p:cNvSpPr/>
          <p:nvPr/>
        </p:nvSpPr>
        <p:spPr>
          <a:xfrm>
            <a:off x="1020604" y="5583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20604" y="607373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CNN built entirely from scratch.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20604" y="651593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Achieved 95% accuracy.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020604" y="69581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Meets all academic and project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8171259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Challenge: Pneumonia Diagnosis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30" y="1635681"/>
            <a:ext cx="5847398" cy="58473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7254" y="1592342"/>
            <a:ext cx="584739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Pneumonia is a serious respiratory infection, often diagnosed using chest X-rays.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57254" y="2380655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diagnosis is: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57254" y="2861310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Time-consuming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7254" y="3236238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Dependent on expert radiologists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57254" y="3611166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Prone to human error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845623" y="4135160"/>
            <a:ext cx="555902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motivation: Develop an AI-based diagnostic support system for early and accurate pneumonia detection.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57254" y="4135160"/>
            <a:ext cx="22860" cy="615315"/>
          </a:xfrm>
          <a:prstGeom prst="rect">
            <a:avLst/>
          </a:prstGeom>
          <a:solidFill>
            <a:srgbClr val="F94CA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1705"/>
            <a:ext cx="9638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Objectives &amp; Global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6427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33794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424113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5942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331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Build a Custom CNN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82166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a Convolutional Neural Network from scratch, without pretrained models.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76427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241631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733794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424113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25942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3331250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Classify Chest X-Rays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382166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Categorize images into 'Normal' or 'Pneumonia'.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76427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241631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733794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424113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25942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3331250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Implement Full Workflow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382166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 training, evaluation, and inference using clinically meaningful metrics.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93790" y="5422821"/>
            <a:ext cx="13042821" cy="1544955"/>
          </a:xfrm>
          <a:prstGeom prst="roundRect">
            <a:avLst>
              <a:gd name="adj" fmla="val 2202"/>
            </a:avLst>
          </a:prstGeom>
          <a:solidFill>
            <a:srgbClr val="4A022B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5724882"/>
            <a:ext cx="354330" cy="2834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601748" y="5706308"/>
            <a:ext cx="5525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SDG Alignment: Good Health &amp; Well-Being</a:t>
            </a:r>
            <a:endParaRPr lang="en-US" sz="2200" dirty="0"/>
          </a:p>
        </p:txBody>
      </p:sp>
      <p:sp>
        <p:nvSpPr>
          <p:cNvPr id="24" name="Text 15"/>
          <p:cNvSpPr/>
          <p:nvPr/>
        </p:nvSpPr>
        <p:spPr>
          <a:xfrm>
            <a:off x="1601748" y="6287453"/>
            <a:ext cx="12008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supports SDG-3 by enhancing early disease detection and healthcare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2276" y="543997"/>
            <a:ext cx="10378916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Overview: The Foundation of Our AI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1062276" y="1680805"/>
            <a:ext cx="7310557" cy="1218248"/>
          </a:xfrm>
          <a:prstGeom prst="roundRect">
            <a:avLst>
              <a:gd name="adj" fmla="val 2434"/>
            </a:avLst>
          </a:prstGeom>
          <a:solidFill>
            <a:srgbClr val="433550"/>
          </a:solidFill>
          <a:ln/>
        </p:spPr>
      </p:sp>
      <p:sp>
        <p:nvSpPr>
          <p:cNvPr id="4" name="Text 2"/>
          <p:cNvSpPr/>
          <p:nvPr/>
        </p:nvSpPr>
        <p:spPr>
          <a:xfrm>
            <a:off x="1259919" y="1878449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Source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9919" y="2385060"/>
            <a:ext cx="6915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Public chest X-ray dataset from Kaggle.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1062276" y="3096697"/>
            <a:ext cx="7310557" cy="1218248"/>
          </a:xfrm>
          <a:prstGeom prst="roundRect">
            <a:avLst>
              <a:gd name="adj" fmla="val 243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259919" y="3294340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Total Images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59919" y="3800951"/>
            <a:ext cx="6915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800 images: 400 Normal, 400 Pneumonia.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1062276" y="4512588"/>
            <a:ext cx="7310557" cy="1218248"/>
          </a:xfrm>
          <a:prstGeom prst="roundRect">
            <a:avLst>
              <a:gd name="adj" fmla="val 2434"/>
            </a:avLst>
          </a:prstGeom>
          <a:solidFill>
            <a:srgbClr val="433550"/>
          </a:solidFill>
          <a:ln/>
        </p:spPr>
      </p:sp>
      <p:sp>
        <p:nvSpPr>
          <p:cNvPr id="10" name="Text 8"/>
          <p:cNvSpPr/>
          <p:nvPr/>
        </p:nvSpPr>
        <p:spPr>
          <a:xfrm>
            <a:off x="1259919" y="4710232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Image Type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259919" y="5216843"/>
            <a:ext cx="6915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Grayscale X-ray images.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1062276" y="5928479"/>
            <a:ext cx="7310557" cy="1534597"/>
          </a:xfrm>
          <a:prstGeom prst="roundRect">
            <a:avLst>
              <a:gd name="adj" fmla="val 1933"/>
            </a:avLst>
          </a:prstGeom>
          <a:solidFill>
            <a:srgbClr val="433550"/>
          </a:solidFill>
          <a:ln/>
        </p:spPr>
      </p:sp>
      <p:sp>
        <p:nvSpPr>
          <p:cNvPr id="13" name="Text 11"/>
          <p:cNvSpPr/>
          <p:nvPr/>
        </p:nvSpPr>
        <p:spPr>
          <a:xfrm>
            <a:off x="1259919" y="6126123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Balance &amp; Split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259919" y="6632734"/>
            <a:ext cx="691526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Balanced dataset to reduce bias, with stratified train, validation, and test splits.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655" y="1680805"/>
            <a:ext cx="4712970" cy="47129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9568" y="522208"/>
            <a:ext cx="9256752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Methodology: Our Deep Learning Pipeline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568" y="1495187"/>
            <a:ext cx="949404" cy="11393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48758" y="1684973"/>
            <a:ext cx="355937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Ingestion &amp; Preprocessing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568" y="2634496"/>
            <a:ext cx="949404" cy="11393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48758" y="2824282"/>
            <a:ext cx="355937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Image Resizing &amp; Normalization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68" y="3773805"/>
            <a:ext cx="949404" cy="11393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48758" y="3963591"/>
            <a:ext cx="355937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Custom CNN Architecture Design</a:t>
            </a:r>
            <a:endParaRPr lang="en-US" sz="18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568" y="4913114"/>
            <a:ext cx="949404" cy="113930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448758" y="5102900"/>
            <a:ext cx="320349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Training from Scratch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568" y="6052423"/>
            <a:ext cx="949404" cy="113930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448758" y="6242209"/>
            <a:ext cx="261020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Evaluation &amp; Inference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309568" y="7405330"/>
            <a:ext cx="1201126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end-to-end deep learning workflow is fully compliant with course rules.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02337" y="418505"/>
            <a:ext cx="6654998" cy="475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Architecture &amp; Training Setup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2502337" y="1274326"/>
            <a:ext cx="228266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CNN Architecture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502337" y="1711762"/>
            <a:ext cx="462712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Convolution layers: Feature extraction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502337" y="2008346"/>
            <a:ext cx="462712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Pooling layers: Dimensionality reduction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502337" y="2304931"/>
            <a:ext cx="462712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Dropout: Regularization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2502337" y="2601516"/>
            <a:ext cx="462712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Fully connected layers: Classification</a:t>
            </a:r>
            <a:endParaRPr lang="en-US" sz="1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37" y="3015972"/>
            <a:ext cx="4627126" cy="462712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08319" y="1274326"/>
            <a:ext cx="228266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Training Setup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08319" y="1711762"/>
            <a:ext cx="462712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Optimizer: Adam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8319" y="2008346"/>
            <a:ext cx="462712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Loss: Binary Cross-Entropy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8319" y="2304931"/>
            <a:ext cx="462712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Epochs: 10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508319" y="2601516"/>
            <a:ext cx="462712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Batch size: 32</a:t>
            </a:r>
            <a:endParaRPr lang="en-US" sz="11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319" y="3015972"/>
            <a:ext cx="4627126" cy="46271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45718"/>
            <a:ext cx="14630400" cy="457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686" y="1364052"/>
            <a:ext cx="6418310" cy="56234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57855" y="348261"/>
            <a:ext cx="10205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Training Results: Stable Convergence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02404" y="12421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Observations from the training graphs: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98097" y="20318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Stable convergence was achieved.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98096" y="26657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Validation metrics closely followed training metrics.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98097" y="34004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severe overfitting was observed, indicating a robust model.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5797"/>
            <a:ext cx="10205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Evaluation Metrics: High Performance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78204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8582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92953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92953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95%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4361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57985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Precision (Pneumonia)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57985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0.93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864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23017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Recall (Pneumonia)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23017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0.98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7367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488049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488049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0.95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649873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4A022B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986343"/>
            <a:ext cx="283488" cy="22681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530906" y="593336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Insight:</a:t>
            </a: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High recall is critical to avoid missing pneumonia cases, ensuring patient safety.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48984" y="451961"/>
            <a:ext cx="9421178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Confusion Matrix &amp; Inference: Reliable Diagnosis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2348984" y="1335048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Confusion Matrix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84" y="1805940"/>
            <a:ext cx="4774644" cy="36670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984" y="5649516"/>
            <a:ext cx="477464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\[\[369 31\]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2348984" y="6042065"/>
            <a:ext cx="477464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\[ 8 392\]\]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2348984" y="6434614"/>
            <a:ext cx="4774644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Very low false negatives, making the model reliable for medical diagnosis.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4392" y="1335048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Inference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14392" y="1786295"/>
            <a:ext cx="477464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 trained CNN model.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4392" y="2092404"/>
            <a:ext cx="477464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Input a single chest X-ray image.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4392" y="2398514"/>
            <a:ext cx="477464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Output: Normal / Pneumonia with a confidence score.</a:t>
            </a:r>
            <a:endParaRPr lang="en-US" sz="12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392" y="2826306"/>
            <a:ext cx="4774644" cy="47746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470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Fira Sans</vt:lpstr>
      <vt:lpstr>Inconsolata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adeel</dc:creator>
  <cp:lastModifiedBy>adeel</cp:lastModifiedBy>
  <cp:revision>2</cp:revision>
  <dcterms:created xsi:type="dcterms:W3CDTF">2026-01-16T10:58:40Z</dcterms:created>
  <dcterms:modified xsi:type="dcterms:W3CDTF">2026-01-16T11:06:05Z</dcterms:modified>
</cp:coreProperties>
</file>